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3"/>
  </p:notesMasterIdLst>
  <p:sldIdLst>
    <p:sldId id="261" r:id="rId2"/>
  </p:sldIdLst>
  <p:sldSz cx="6858000" cy="9906000" type="A4"/>
  <p:notesSz cx="6669088" cy="9775825"/>
  <p:defaultTextStyle>
    <a:defPPr>
      <a:defRPr lang="ru-RU"/>
    </a:defPPr>
    <a:lvl1pPr marL="0" algn="l" defTabSz="923964" rtl="0" eaLnBrk="1" latinLnBrk="0" hangingPunct="1">
      <a:defRPr sz="1819" kern="1200">
        <a:solidFill>
          <a:schemeClr val="tx1"/>
        </a:solidFill>
        <a:latin typeface="+mn-lt"/>
        <a:ea typeface="+mn-ea"/>
        <a:cs typeface="+mn-cs"/>
      </a:defRPr>
    </a:lvl1pPr>
    <a:lvl2pPr marL="461981" algn="l" defTabSz="923964" rtl="0" eaLnBrk="1" latinLnBrk="0" hangingPunct="1">
      <a:defRPr sz="1819" kern="1200">
        <a:solidFill>
          <a:schemeClr val="tx1"/>
        </a:solidFill>
        <a:latin typeface="+mn-lt"/>
        <a:ea typeface="+mn-ea"/>
        <a:cs typeface="+mn-cs"/>
      </a:defRPr>
    </a:lvl2pPr>
    <a:lvl3pPr marL="923964" algn="l" defTabSz="923964" rtl="0" eaLnBrk="1" latinLnBrk="0" hangingPunct="1">
      <a:defRPr sz="1819" kern="1200">
        <a:solidFill>
          <a:schemeClr val="tx1"/>
        </a:solidFill>
        <a:latin typeface="+mn-lt"/>
        <a:ea typeface="+mn-ea"/>
        <a:cs typeface="+mn-cs"/>
      </a:defRPr>
    </a:lvl3pPr>
    <a:lvl4pPr marL="1385946" algn="l" defTabSz="923964" rtl="0" eaLnBrk="1" latinLnBrk="0" hangingPunct="1">
      <a:defRPr sz="1819" kern="1200">
        <a:solidFill>
          <a:schemeClr val="tx1"/>
        </a:solidFill>
        <a:latin typeface="+mn-lt"/>
        <a:ea typeface="+mn-ea"/>
        <a:cs typeface="+mn-cs"/>
      </a:defRPr>
    </a:lvl4pPr>
    <a:lvl5pPr marL="1847927" algn="l" defTabSz="923964" rtl="0" eaLnBrk="1" latinLnBrk="0" hangingPunct="1">
      <a:defRPr sz="1819" kern="1200">
        <a:solidFill>
          <a:schemeClr val="tx1"/>
        </a:solidFill>
        <a:latin typeface="+mn-lt"/>
        <a:ea typeface="+mn-ea"/>
        <a:cs typeface="+mn-cs"/>
      </a:defRPr>
    </a:lvl5pPr>
    <a:lvl6pPr marL="2309908" algn="l" defTabSz="923964" rtl="0" eaLnBrk="1" latinLnBrk="0" hangingPunct="1">
      <a:defRPr sz="1819" kern="1200">
        <a:solidFill>
          <a:schemeClr val="tx1"/>
        </a:solidFill>
        <a:latin typeface="+mn-lt"/>
        <a:ea typeface="+mn-ea"/>
        <a:cs typeface="+mn-cs"/>
      </a:defRPr>
    </a:lvl6pPr>
    <a:lvl7pPr marL="2771890" algn="l" defTabSz="923964" rtl="0" eaLnBrk="1" latinLnBrk="0" hangingPunct="1">
      <a:defRPr sz="1819" kern="1200">
        <a:solidFill>
          <a:schemeClr val="tx1"/>
        </a:solidFill>
        <a:latin typeface="+mn-lt"/>
        <a:ea typeface="+mn-ea"/>
        <a:cs typeface="+mn-cs"/>
      </a:defRPr>
    </a:lvl7pPr>
    <a:lvl8pPr marL="3233872" algn="l" defTabSz="923964" rtl="0" eaLnBrk="1" latinLnBrk="0" hangingPunct="1">
      <a:defRPr sz="1819" kern="1200">
        <a:solidFill>
          <a:schemeClr val="tx1"/>
        </a:solidFill>
        <a:latin typeface="+mn-lt"/>
        <a:ea typeface="+mn-ea"/>
        <a:cs typeface="+mn-cs"/>
      </a:defRPr>
    </a:lvl8pPr>
    <a:lvl9pPr marL="3695852" algn="l" defTabSz="923964" rtl="0" eaLnBrk="1" latinLnBrk="0" hangingPunct="1">
      <a:defRPr sz="181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2" pos="232" userDrawn="1">
          <p15:clr>
            <a:srgbClr val="A4A3A4"/>
          </p15:clr>
        </p15:guide>
        <p15:guide id="3" orient="horz" pos="3953" userDrawn="1">
          <p15:clr>
            <a:srgbClr val="A4A3A4"/>
          </p15:clr>
        </p15:guide>
        <p15:guide id="4" orient="horz" pos="5200" userDrawn="1">
          <p15:clr>
            <a:srgbClr val="A4A3A4"/>
          </p15:clr>
        </p15:guide>
        <p15:guide id="5" pos="146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7A9CD2"/>
    <a:srgbClr val="0670B7"/>
    <a:srgbClr val="9DB4E0"/>
    <a:srgbClr val="D6E8F4"/>
    <a:srgbClr val="0E77BB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67" autoAdjust="0"/>
    <p:restoredTop sz="94660"/>
  </p:normalViewPr>
  <p:slideViewPr>
    <p:cSldViewPr snapToGrid="0">
      <p:cViewPr varScale="1">
        <p:scale>
          <a:sx n="80" d="100"/>
          <a:sy n="80" d="100"/>
        </p:scale>
        <p:origin x="-3366" y="-108"/>
      </p:cViewPr>
      <p:guideLst>
        <p:guide orient="horz" pos="3953"/>
        <p:guide orient="horz" pos="5200"/>
        <p:guide pos="232"/>
        <p:guide pos="1463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2" d="100"/>
          <a:sy n="82" d="100"/>
        </p:scale>
        <p:origin x="-4032" y="-96"/>
      </p:cViewPr>
      <p:guideLst>
        <p:guide orient="horz" pos="3079"/>
        <p:guide pos="210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889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778250" y="0"/>
            <a:ext cx="2889250" cy="4889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608389-6499-479D-9D79-7C244C6AB75E}" type="datetimeFigureOut">
              <a:rPr lang="ru-RU" smtClean="0"/>
              <a:pPr/>
              <a:t>вт 19.05.26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065338" y="733425"/>
            <a:ext cx="2538412" cy="36655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66750" y="4643438"/>
            <a:ext cx="5335588" cy="4398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285288"/>
            <a:ext cx="2889250" cy="4889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778250" y="9285288"/>
            <a:ext cx="2889250" cy="4889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E8D903-1DF8-446A-BA21-6ADFA122A80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1" y="6737101"/>
            <a:ext cx="6863317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14350" y="2531536"/>
            <a:ext cx="5829300" cy="2642988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14350" y="5216766"/>
            <a:ext cx="5829300" cy="1732906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2824" y="7154333"/>
            <a:ext cx="6860824" cy="2761905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E45C735-9465-446E-A291-AE85B1E28EDC}" type="datetimeFigureOut">
              <a:rPr lang="ru-RU" smtClean="0"/>
              <a:pPr/>
              <a:t>вт 19.05.26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57BBA8C-D4A7-4E94-8704-9085AA7BAF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2139698"/>
            <a:ext cx="6172200" cy="6335436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45C735-9465-446E-A291-AE85B1E28EDC}" type="datetimeFigureOut">
              <a:rPr lang="ru-RU" smtClean="0"/>
              <a:pPr/>
              <a:t>вт 19.05.26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7BBA8C-D4A7-4E94-8704-9085AA7BAF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5133010" y="396703"/>
            <a:ext cx="1333103" cy="8078433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96704"/>
            <a:ext cx="4743450" cy="807843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45C735-9465-446E-A291-AE85B1E28EDC}" type="datetimeFigureOut">
              <a:rPr lang="ru-RU" smtClean="0"/>
              <a:pPr/>
              <a:t>вт 19.05.26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7BBA8C-D4A7-4E94-8704-9085AA7BAF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45C735-9465-446E-A291-AE85B1E28EDC}" type="datetimeFigureOut">
              <a:rPr lang="ru-RU" smtClean="0"/>
              <a:pPr/>
              <a:t>вт 19.05.26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7BBA8C-D4A7-4E94-8704-9085AA7BAF5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82" y="1530695"/>
            <a:ext cx="5829300" cy="26416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942035" y="4234695"/>
            <a:ext cx="3429000" cy="2101505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45C735-9465-446E-A291-AE85B1E28EDC}" type="datetimeFigureOut">
              <a:rPr lang="ru-RU" smtClean="0"/>
              <a:pPr/>
              <a:t>вт 19.05.26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7BBA8C-D4A7-4E94-8704-9085AA7BAF5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2727510" y="4341237"/>
            <a:ext cx="137160" cy="3302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2587698" y="4341237"/>
            <a:ext cx="137160" cy="3302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9697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9697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45C735-9465-446E-A291-AE85B1E28EDC}" type="datetimeFigureOut">
              <a:rPr lang="ru-RU" smtClean="0"/>
              <a:pPr/>
              <a:t>вт 19.05.26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7BBA8C-D4A7-4E94-8704-9085AA7BAF5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94406"/>
            <a:ext cx="6172200" cy="1651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7814733"/>
            <a:ext cx="3030141" cy="1100667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3483770" y="7814733"/>
            <a:ext cx="3031331" cy="1100667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42900" y="2086203"/>
            <a:ext cx="3030141" cy="5693658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086203"/>
            <a:ext cx="3031331" cy="5693658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45C735-9465-446E-A291-AE85B1E28EDC}" type="datetimeFigureOut">
              <a:rPr lang="ru-RU" smtClean="0"/>
              <a:pPr/>
              <a:t>вт 19.05.26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7BBA8C-D4A7-4E94-8704-9085AA7BAF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45C735-9465-446E-A291-AE85B1E28EDC}" type="datetimeFigureOut">
              <a:rPr lang="ru-RU" smtClean="0"/>
              <a:pPr/>
              <a:t>вт 19.05.26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7BBA8C-D4A7-4E94-8704-9085AA7BAF5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45C735-9465-446E-A291-AE85B1E28EDC}" type="datetimeFigureOut">
              <a:rPr lang="ru-RU" smtClean="0"/>
              <a:pPr/>
              <a:t>вт 19.05.26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7BBA8C-D4A7-4E94-8704-9085AA7BAF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7044267"/>
            <a:ext cx="5611332" cy="6604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314700" y="7735147"/>
            <a:ext cx="2980944" cy="13208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685800" y="396240"/>
            <a:ext cx="5609844" cy="6604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045274" y="9255919"/>
            <a:ext cx="1440180" cy="528320"/>
          </a:xfrm>
        </p:spPr>
        <p:txBody>
          <a:bodyPr/>
          <a:lstStyle>
            <a:extLst/>
          </a:lstStyle>
          <a:p>
            <a:fld id="{9E45C735-9465-446E-A291-AE85B1E28EDC}" type="datetimeFigureOut">
              <a:rPr lang="ru-RU" smtClean="0"/>
              <a:pPr/>
              <a:t>вт 19.05.26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7BBA8C-D4A7-4E94-8704-9085AA7BAF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55924" y="7862692"/>
            <a:ext cx="5372100" cy="936335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1450" y="274398"/>
            <a:ext cx="6515100" cy="633984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E45C735-9465-446E-A291-AE85B1E28EDC}" type="datetimeFigureOut">
              <a:rPr lang="ru-RU" smtClean="0"/>
              <a:pPr/>
              <a:t>вт 19.05.26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285054" y="9255920"/>
            <a:ext cx="1763011" cy="52740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57BBA8C-D4A7-4E94-8704-9085AA7BAF5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1450" y="7027399"/>
            <a:ext cx="6056574" cy="812748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374455" y="8587130"/>
            <a:ext cx="3705468" cy="133044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364288" y="8578571"/>
            <a:ext cx="2767838" cy="134831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4532" y="8365143"/>
            <a:ext cx="2551736" cy="1561254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6928" y="8360067"/>
            <a:ext cx="2554132" cy="1566331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6498084" y="7205524"/>
            <a:ext cx="137160" cy="3302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6358272" y="7205524"/>
            <a:ext cx="137160" cy="3302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374455" y="8587130"/>
            <a:ext cx="3705468" cy="133044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364288" y="8578571"/>
            <a:ext cx="2767838" cy="134831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4532" y="8365143"/>
            <a:ext cx="2551736" cy="1561254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6928" y="8360067"/>
            <a:ext cx="2554132" cy="1566331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342900" y="2139697"/>
            <a:ext cx="6172200" cy="6537502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5045274" y="9255919"/>
            <a:ext cx="1440180" cy="52832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9E45C735-9465-446E-A291-AE85B1E28EDC}" type="datetimeFigureOut">
              <a:rPr lang="ru-RU" smtClean="0"/>
              <a:pPr/>
              <a:t>вт 19.05.26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285054" y="9255920"/>
            <a:ext cx="1763011" cy="527403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6485454" y="9255920"/>
            <a:ext cx="274320" cy="527403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57BBA8C-D4A7-4E94-8704-9085AA7BAF5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User\Desktop\ДДТ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287379"/>
            <a:ext cx="6858000" cy="421038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4" name="Прямоугольник 33"/>
          <p:cNvSpPr/>
          <p:nvPr/>
        </p:nvSpPr>
        <p:spPr>
          <a:xfrm>
            <a:off x="3533337" y="4881345"/>
            <a:ext cx="2468821" cy="393683"/>
          </a:xfrm>
          <a:prstGeom prst="rect">
            <a:avLst/>
          </a:prstGeom>
          <a:solidFill>
            <a:srgbClr val="0670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314" tIns="32657" rIns="65314" bIns="3265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sz="2001"/>
          </a:p>
        </p:txBody>
      </p:sp>
      <p:sp>
        <p:nvSpPr>
          <p:cNvPr id="32" name="Прямоугольник 31"/>
          <p:cNvSpPr/>
          <p:nvPr/>
        </p:nvSpPr>
        <p:spPr>
          <a:xfrm>
            <a:off x="260209" y="3808982"/>
            <a:ext cx="4086571" cy="212153"/>
          </a:xfrm>
          <a:prstGeom prst="rect">
            <a:avLst/>
          </a:prstGeom>
          <a:solidFill>
            <a:srgbClr val="0670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314" tIns="32657" rIns="65314" bIns="3265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sz="2001"/>
          </a:p>
        </p:txBody>
      </p:sp>
      <p:sp>
        <p:nvSpPr>
          <p:cNvPr id="33" name="Прямоугольник 32"/>
          <p:cNvSpPr/>
          <p:nvPr/>
        </p:nvSpPr>
        <p:spPr>
          <a:xfrm>
            <a:off x="260211" y="4009873"/>
            <a:ext cx="4987456" cy="274644"/>
          </a:xfrm>
          <a:prstGeom prst="rect">
            <a:avLst/>
          </a:prstGeom>
          <a:solidFill>
            <a:srgbClr val="0670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314" tIns="32657" rIns="65314" bIns="3265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sz="2001"/>
          </a:p>
        </p:txBody>
      </p:sp>
      <p:sp>
        <p:nvSpPr>
          <p:cNvPr id="14" name="Прямоугольник 13"/>
          <p:cNvSpPr/>
          <p:nvPr/>
        </p:nvSpPr>
        <p:spPr>
          <a:xfrm>
            <a:off x="260210" y="2752209"/>
            <a:ext cx="2408668" cy="497996"/>
          </a:xfrm>
          <a:prstGeom prst="rect">
            <a:avLst/>
          </a:prstGeom>
          <a:solidFill>
            <a:srgbClr val="0670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314" tIns="32657" rIns="65314" bIns="3265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sz="2001"/>
          </a:p>
        </p:txBody>
      </p:sp>
      <p:sp>
        <p:nvSpPr>
          <p:cNvPr id="31" name="Прямоугольник 30"/>
          <p:cNvSpPr/>
          <p:nvPr/>
        </p:nvSpPr>
        <p:spPr>
          <a:xfrm>
            <a:off x="260210" y="3227020"/>
            <a:ext cx="3521931" cy="497996"/>
          </a:xfrm>
          <a:prstGeom prst="rect">
            <a:avLst/>
          </a:prstGeom>
          <a:solidFill>
            <a:srgbClr val="0670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314" tIns="32657" rIns="65314" bIns="3265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sz="2001"/>
          </a:p>
        </p:txBody>
      </p:sp>
      <p:sp>
        <p:nvSpPr>
          <p:cNvPr id="7" name="Прямоугольник 6"/>
          <p:cNvSpPr/>
          <p:nvPr/>
        </p:nvSpPr>
        <p:spPr>
          <a:xfrm>
            <a:off x="3609643" y="5433705"/>
            <a:ext cx="2815270" cy="40071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429"/>
              </a:spcBef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оценить условия оказания услуг:</a:t>
            </a:r>
          </a:p>
          <a:p>
            <a:pPr marL="244933" indent="-244933">
              <a:spcBef>
                <a:spcPts val="715"/>
              </a:spcBef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Комфорт и чистота помещений</a:t>
            </a:r>
          </a:p>
          <a:p>
            <a:pPr marL="244933" indent="-244933">
              <a:spcBef>
                <a:spcPts val="715"/>
              </a:spcBef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Доброжелательность и вежливость персонала</a:t>
            </a:r>
          </a:p>
          <a:p>
            <a:pPr marL="244933" indent="-244933">
              <a:spcBef>
                <a:spcPts val="715"/>
              </a:spcBef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Легкость получения информации</a:t>
            </a:r>
            <a:br>
              <a:rPr lang="ru-RU" sz="1200" dirty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о работе организации и ее точность</a:t>
            </a:r>
          </a:p>
          <a:p>
            <a:pPr marL="244933" indent="-244933">
              <a:spcBef>
                <a:spcPts val="715"/>
              </a:spcBef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Удобство записи для получения</a:t>
            </a:r>
            <a:br>
              <a:rPr lang="ru-RU" sz="1200" dirty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услуги и своевременность</a:t>
            </a:r>
            <a:br>
              <a:rPr lang="ru-RU" sz="1200" dirty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ее оказания</a:t>
            </a:r>
          </a:p>
          <a:p>
            <a:pPr marL="244933" indent="-244933">
              <a:spcBef>
                <a:spcPts val="715"/>
              </a:spcBef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Доступность для граждан</a:t>
            </a:r>
            <a:br>
              <a:rPr lang="ru-RU" sz="1200" dirty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с инвалидностью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1714"/>
              </a:spcBef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оставить свое обращение</a:t>
            </a:r>
          </a:p>
          <a:p>
            <a:pPr>
              <a:spcBef>
                <a:spcPts val="1714"/>
              </a:spcBef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ознакомиться с рейтингом организации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93261" y="2741322"/>
            <a:ext cx="4245429" cy="10600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144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ОЦЕНИТЕ</a:t>
            </a:r>
            <a:br>
              <a:rPr lang="ru-RU" sz="3144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144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НАШУ РАБОТУ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97621" y="8367962"/>
            <a:ext cx="2129607" cy="9720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29" b="1" dirty="0">
                <a:latin typeface="Times New Roman" pitchFamily="18" charset="0"/>
                <a:cs typeface="Times New Roman" pitchFamily="18" charset="0"/>
              </a:rPr>
              <a:t>Ваша оценка поможет нам стать лучше</a:t>
            </a:r>
            <a:br>
              <a:rPr lang="ru-RU" sz="1429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1429" b="1" dirty="0">
                <a:latin typeface="Times New Roman" pitchFamily="18" charset="0"/>
                <a:cs typeface="Times New Roman" pitchFamily="18" charset="0"/>
              </a:rPr>
              <a:t>и убедиться, что все хорошо!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262893" y="3778297"/>
            <a:ext cx="5739266" cy="532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29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Чтобы оценить условия предоставления услуг</a:t>
            </a:r>
            <a:br>
              <a:rPr lang="ru-RU" sz="1429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29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наведите камеру Вашего телефона и сканируйте QR-код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3609641" y="4881345"/>
            <a:ext cx="3598829" cy="44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428"/>
              </a:spcBef>
            </a:pPr>
            <a:r>
              <a:rPr lang="ru-RU" sz="2286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ВЫ МОЖЕТЕ</a:t>
            </a:r>
            <a:r>
              <a:rPr lang="ru-RU" sz="2286" b="1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:</a:t>
            </a:r>
          </a:p>
        </p:txBody>
      </p:sp>
      <p:grpSp>
        <p:nvGrpSpPr>
          <p:cNvPr id="3" name="Группа 2"/>
          <p:cNvGrpSpPr/>
          <p:nvPr/>
        </p:nvGrpSpPr>
        <p:grpSpPr>
          <a:xfrm>
            <a:off x="2873830" y="5428286"/>
            <a:ext cx="643637" cy="4083848"/>
            <a:chOff x="4587063" y="8356204"/>
            <a:chExt cx="897464" cy="5980386"/>
          </a:xfrm>
        </p:grpSpPr>
        <p:grpSp>
          <p:nvGrpSpPr>
            <p:cNvPr id="17" name="Группа 16"/>
            <p:cNvGrpSpPr/>
            <p:nvPr/>
          </p:nvGrpSpPr>
          <p:grpSpPr>
            <a:xfrm>
              <a:off x="4587063" y="13455685"/>
              <a:ext cx="880905" cy="880905"/>
              <a:chOff x="3621111" y="11562249"/>
              <a:chExt cx="605413" cy="605413"/>
            </a:xfrm>
          </p:grpSpPr>
          <p:sp>
            <p:nvSpPr>
              <p:cNvPr id="15" name="Овал 14"/>
              <p:cNvSpPr/>
              <p:nvPr/>
            </p:nvSpPr>
            <p:spPr>
              <a:xfrm>
                <a:off x="3621111" y="11562249"/>
                <a:ext cx="605413" cy="605413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2001"/>
              </a:p>
            </p:txBody>
          </p:sp>
          <p:pic>
            <p:nvPicPr>
              <p:cNvPr id="20" name="Рисунок 19"/>
              <p:cNvPicPr>
                <a:picLocks noChangeAspect="1"/>
              </p:cNvPicPr>
              <p:nvPr/>
            </p:nvPicPr>
            <p:blipFill>
              <a:blip r:embed="rId3" cstate="print">
                <a:biLevel thresh="25000"/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>
                <a:off x="3819201" y="11738981"/>
                <a:ext cx="286283" cy="235284"/>
              </a:xfrm>
              <a:prstGeom prst="rect">
                <a:avLst/>
              </a:prstGeom>
            </p:spPr>
          </p:pic>
        </p:grpSp>
        <p:grpSp>
          <p:nvGrpSpPr>
            <p:cNvPr id="19" name="Группа 18"/>
            <p:cNvGrpSpPr/>
            <p:nvPr/>
          </p:nvGrpSpPr>
          <p:grpSpPr>
            <a:xfrm>
              <a:off x="4603622" y="8356204"/>
              <a:ext cx="880905" cy="880905"/>
              <a:chOff x="3620309" y="6722618"/>
              <a:chExt cx="605413" cy="605413"/>
            </a:xfrm>
          </p:grpSpPr>
          <p:sp>
            <p:nvSpPr>
              <p:cNvPr id="26" name="Овал 25"/>
              <p:cNvSpPr/>
              <p:nvPr/>
            </p:nvSpPr>
            <p:spPr>
              <a:xfrm>
                <a:off x="3620309" y="6722618"/>
                <a:ext cx="605413" cy="605413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2001"/>
              </a:p>
            </p:txBody>
          </p:sp>
          <p:pic>
            <p:nvPicPr>
              <p:cNvPr id="29" name="Рисунок 28"/>
              <p:cNvPicPr>
                <a:picLocks noChangeAspect="1"/>
              </p:cNvPicPr>
              <p:nvPr/>
            </p:nvPicPr>
            <p:blipFill>
              <a:blip r:embed="rId4" cstate="print">
                <a:biLevel thresh="25000"/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>
                <a:off x="3790613" y="6897325"/>
                <a:ext cx="264804" cy="237220"/>
              </a:xfrm>
              <a:prstGeom prst="rect">
                <a:avLst/>
              </a:prstGeom>
            </p:spPr>
          </p:pic>
        </p:grpSp>
        <p:grpSp>
          <p:nvGrpSpPr>
            <p:cNvPr id="18" name="Группа 17"/>
            <p:cNvGrpSpPr/>
            <p:nvPr/>
          </p:nvGrpSpPr>
          <p:grpSpPr>
            <a:xfrm>
              <a:off x="4603622" y="12431619"/>
              <a:ext cx="880905" cy="880905"/>
              <a:chOff x="3632491" y="10642590"/>
              <a:chExt cx="605413" cy="605413"/>
            </a:xfrm>
          </p:grpSpPr>
          <p:sp>
            <p:nvSpPr>
              <p:cNvPr id="27" name="Овал 26"/>
              <p:cNvSpPr/>
              <p:nvPr/>
            </p:nvSpPr>
            <p:spPr>
              <a:xfrm>
                <a:off x="3632491" y="10642590"/>
                <a:ext cx="605413" cy="605413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2001"/>
              </a:p>
            </p:txBody>
          </p:sp>
          <p:pic>
            <p:nvPicPr>
              <p:cNvPr id="30" name="Рисунок 29"/>
              <p:cNvPicPr>
                <a:picLocks noChangeAspect="1"/>
              </p:cNvPicPr>
              <p:nvPr/>
            </p:nvPicPr>
            <p:blipFill>
              <a:blip r:embed="rId5" cstate="print">
                <a:biLevel thresh="25000"/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>
                <a:off x="3790613" y="10815614"/>
                <a:ext cx="289168" cy="259363"/>
              </a:xfrm>
              <a:prstGeom prst="rect">
                <a:avLst/>
              </a:prstGeom>
            </p:spPr>
          </p:pic>
        </p:grpSp>
      </p:grpSp>
      <p:grpSp>
        <p:nvGrpSpPr>
          <p:cNvPr id="13" name="Группа 12"/>
          <p:cNvGrpSpPr/>
          <p:nvPr/>
        </p:nvGrpSpPr>
        <p:grpSpPr>
          <a:xfrm>
            <a:off x="368613" y="6246194"/>
            <a:ext cx="1961047" cy="1939791"/>
            <a:chOff x="574675" y="9575800"/>
            <a:chExt cx="3057327" cy="3024188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574675" y="9575800"/>
              <a:ext cx="3057327" cy="302418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271">
                <a:solidFill>
                  <a:schemeClr val="tx1"/>
                </a:solidFill>
              </a:endParaRPr>
            </a:p>
          </p:txBody>
        </p:sp>
        <p:sp>
          <p:nvSpPr>
            <p:cNvPr id="35" name="Прямоугольник 34"/>
            <p:cNvSpPr/>
            <p:nvPr/>
          </p:nvSpPr>
          <p:spPr>
            <a:xfrm>
              <a:off x="1017612" y="10736311"/>
              <a:ext cx="2286879" cy="125176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spcBef>
                  <a:spcPts val="428"/>
                </a:spcBef>
              </a:pPr>
              <a:r>
                <a:rPr lang="ru-RU" sz="1539" dirty="0">
                  <a:solidFill>
                    <a:schemeClr val="bg1"/>
                  </a:solidFill>
                  <a:latin typeface="Arial Black" panose="020B0A04020102020204" pitchFamily="34" charset="0"/>
                  <a:cs typeface="Arial" panose="020B0604020202020204" pitchFamily="34" charset="0"/>
                </a:rPr>
                <a:t>МЕСТО ДЛЯ </a:t>
              </a:r>
              <a:r>
                <a:rPr lang="en-US" sz="1539" dirty="0">
                  <a:solidFill>
                    <a:schemeClr val="bg1"/>
                  </a:solidFill>
                  <a:latin typeface="Arial Black" panose="020B0A04020102020204" pitchFamily="34" charset="0"/>
                  <a:cs typeface="Arial" panose="020B0604020202020204" pitchFamily="34" charset="0"/>
                </a:rPr>
                <a:t>QR</a:t>
              </a:r>
              <a:r>
                <a:rPr lang="ru-RU" sz="1539" dirty="0">
                  <a:solidFill>
                    <a:schemeClr val="bg1"/>
                  </a:solidFill>
                  <a:latin typeface="Arial Black" panose="020B0A04020102020204" pitchFamily="34" charset="0"/>
                  <a:cs typeface="Arial" panose="020B0604020202020204" pitchFamily="34" charset="0"/>
                </a:rPr>
                <a:t>-КОДА</a:t>
              </a:r>
            </a:p>
          </p:txBody>
        </p:sp>
      </p:grpSp>
      <p:pic>
        <p:nvPicPr>
          <p:cNvPr id="28" name="Рисунок 27" descr="qrcode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08758" y="6163294"/>
            <a:ext cx="2078182" cy="2101931"/>
          </a:xfrm>
          <a:prstGeom prst="rect">
            <a:avLst/>
          </a:prstGeom>
        </p:spPr>
      </p:pic>
      <p:pic>
        <p:nvPicPr>
          <p:cNvPr id="36" name="Рисунок 35" descr="ba83290b7e3d5595dd9610b8ea33fbf8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052618" y="356259"/>
            <a:ext cx="960249" cy="720187"/>
          </a:xfrm>
          <a:prstGeom prst="rect">
            <a:avLst/>
          </a:prstGeom>
        </p:spPr>
      </p:pic>
      <p:pic>
        <p:nvPicPr>
          <p:cNvPr id="1027" name="Picture 3" descr="C:\Users\User\Desktop\пригласительное 2026\прозраный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88758" y="409073"/>
            <a:ext cx="710364" cy="71036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789451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710</TotalTime>
  <Words>35</Words>
  <Application>Microsoft Office PowerPoint</Application>
  <PresentationFormat>Лист A4 (210x297 мм)</PresentationFormat>
  <Paragraphs>13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Открытая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Нечаева Нина Васильевна</dc:creator>
  <cp:lastModifiedBy>Пользователь</cp:lastModifiedBy>
  <cp:revision>70</cp:revision>
  <cp:lastPrinted>2023-08-02T12:13:29Z</cp:lastPrinted>
  <dcterms:created xsi:type="dcterms:W3CDTF">2023-08-02T11:27:24Z</dcterms:created>
  <dcterms:modified xsi:type="dcterms:W3CDTF">2026-05-19T11:36:22Z</dcterms:modified>
</cp:coreProperties>
</file>